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Daniel Rodrigues de Assunção Santos" userId="3fc7c18d-dbc7-413d-8b29-e9c836d7dcfd" providerId="ADAL" clId="{ECB34563-64DE-4D49-8D2D-D372B2D46482}"/>
    <pc:docChg chg="delSld modSld">
      <pc:chgData name="Carlos Daniel Rodrigues de Assunção Santos" userId="3fc7c18d-dbc7-413d-8b29-e9c836d7dcfd" providerId="ADAL" clId="{ECB34563-64DE-4D49-8D2D-D372B2D46482}" dt="2023-01-12T13:14:14.786" v="80" actId="20577"/>
      <pc:docMkLst>
        <pc:docMk/>
      </pc:docMkLst>
      <pc:sldChg chg="modSp mod">
        <pc:chgData name="Carlos Daniel Rodrigues de Assunção Santos" userId="3fc7c18d-dbc7-413d-8b29-e9c836d7dcfd" providerId="ADAL" clId="{ECB34563-64DE-4D49-8D2D-D372B2D46482}" dt="2023-01-03T11:31:37.478" v="40" actId="20577"/>
        <pc:sldMkLst>
          <pc:docMk/>
          <pc:sldMk cId="0" sldId="256"/>
        </pc:sldMkLst>
        <pc:spChg chg="mod">
          <ac:chgData name="Carlos Daniel Rodrigues de Assunção Santos" userId="3fc7c18d-dbc7-413d-8b29-e9c836d7dcfd" providerId="ADAL" clId="{ECB34563-64DE-4D49-8D2D-D372B2D46482}" dt="2023-01-03T11:31:18.553" v="3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Carlos Daniel Rodrigues de Assunção Santos" userId="3fc7c18d-dbc7-413d-8b29-e9c836d7dcfd" providerId="ADAL" clId="{ECB34563-64DE-4D49-8D2D-D372B2D46482}" dt="2023-01-03T11:31:37.478" v="40" actId="20577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Carlos Daniel Rodrigues de Assunção Santos" userId="3fc7c18d-dbc7-413d-8b29-e9c836d7dcfd" providerId="ADAL" clId="{ECB34563-64DE-4D49-8D2D-D372B2D46482}" dt="2023-01-03T11:31:45.402" v="41" actId="2696"/>
        <pc:sldMkLst>
          <pc:docMk/>
          <pc:sldMk cId="0" sldId="257"/>
        </pc:sldMkLst>
      </pc:sldChg>
      <pc:sldChg chg="modSp mod">
        <pc:chgData name="Carlos Daniel Rodrigues de Assunção Santos" userId="3fc7c18d-dbc7-413d-8b29-e9c836d7dcfd" providerId="ADAL" clId="{ECB34563-64DE-4D49-8D2D-D372B2D46482}" dt="2023-01-03T11:31:59.728" v="45" actId="20577"/>
        <pc:sldMkLst>
          <pc:docMk/>
          <pc:sldMk cId="0" sldId="259"/>
        </pc:sldMkLst>
        <pc:spChg chg="mod">
          <ac:chgData name="Carlos Daniel Rodrigues de Assunção Santos" userId="3fc7c18d-dbc7-413d-8b29-e9c836d7dcfd" providerId="ADAL" clId="{ECB34563-64DE-4D49-8D2D-D372B2D46482}" dt="2023-01-03T11:31:59.728" v="45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Carlos Daniel Rodrigues de Assunção Santos" userId="3fc7c18d-dbc7-413d-8b29-e9c836d7dcfd" providerId="ADAL" clId="{ECB34563-64DE-4D49-8D2D-D372B2D46482}" dt="2023-01-03T11:32:19.417" v="51" actId="20577"/>
        <pc:sldMkLst>
          <pc:docMk/>
          <pc:sldMk cId="0" sldId="260"/>
        </pc:sldMkLst>
        <pc:spChg chg="mod">
          <ac:chgData name="Carlos Daniel Rodrigues de Assunção Santos" userId="3fc7c18d-dbc7-413d-8b29-e9c836d7dcfd" providerId="ADAL" clId="{ECB34563-64DE-4D49-8D2D-D372B2D46482}" dt="2023-01-03T11:32:19.417" v="51" actId="20577"/>
          <ac:spMkLst>
            <pc:docMk/>
            <pc:sldMk cId="0" sldId="260"/>
            <ac:spMk id="3" creationId="{00000000-0000-0000-0000-000000000000}"/>
          </ac:spMkLst>
        </pc:spChg>
      </pc:sldChg>
      <pc:sldChg chg="del">
        <pc:chgData name="Carlos Daniel Rodrigues de Assunção Santos" userId="3fc7c18d-dbc7-413d-8b29-e9c836d7dcfd" providerId="ADAL" clId="{ECB34563-64DE-4D49-8D2D-D372B2D46482}" dt="2023-01-03T11:32:43.647" v="52" actId="2696"/>
        <pc:sldMkLst>
          <pc:docMk/>
          <pc:sldMk cId="0" sldId="262"/>
        </pc:sldMkLst>
      </pc:sldChg>
      <pc:sldChg chg="modSp mod">
        <pc:chgData name="Carlos Daniel Rodrigues de Assunção Santos" userId="3fc7c18d-dbc7-413d-8b29-e9c836d7dcfd" providerId="ADAL" clId="{ECB34563-64DE-4D49-8D2D-D372B2D46482}" dt="2023-01-03T11:33:10.603" v="56" actId="20577"/>
        <pc:sldMkLst>
          <pc:docMk/>
          <pc:sldMk cId="0" sldId="263"/>
        </pc:sldMkLst>
        <pc:spChg chg="mod">
          <ac:chgData name="Carlos Daniel Rodrigues de Assunção Santos" userId="3fc7c18d-dbc7-413d-8b29-e9c836d7dcfd" providerId="ADAL" clId="{ECB34563-64DE-4D49-8D2D-D372B2D46482}" dt="2023-01-03T11:33:10.603" v="56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Carlos Daniel Rodrigues de Assunção Santos" userId="3fc7c18d-dbc7-413d-8b29-e9c836d7dcfd" providerId="ADAL" clId="{ECB34563-64DE-4D49-8D2D-D372B2D46482}" dt="2023-01-12T13:14:14.786" v="80" actId="20577"/>
        <pc:sldMkLst>
          <pc:docMk/>
          <pc:sldMk cId="0" sldId="264"/>
        </pc:sldMkLst>
        <pc:spChg chg="mod">
          <ac:chgData name="Carlos Daniel Rodrigues de Assunção Santos" userId="3fc7c18d-dbc7-413d-8b29-e9c836d7dcfd" providerId="ADAL" clId="{ECB34563-64DE-4D49-8D2D-D372B2D46482}" dt="2023-01-12T13:14:14.786" v="80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187579"/>
            <a:ext cx="10678160" cy="116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442720"/>
            <a:ext cx="6536690" cy="363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elo@iseg.ulisboa.p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-syndicate.org/" TargetMode="External"/><Relationship Id="rId2" Type="http://schemas.openxmlformats.org/officeDocument/2006/relationships/hyperlink" Target="https://www.politic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ox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project-syndicate.org/commentary/how-much-has-the-pandemic-cost-by-andrew-sheng-and-xiao-geng-2022-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graphic-detail/2022/01/31/americas-covid-job-saving-programme-gave-most-of-its-cash-to-the-ric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169" y="1979117"/>
            <a:ext cx="7962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Economic</a:t>
            </a:r>
            <a:r>
              <a:rPr sz="4000" spc="-125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Policy</a:t>
            </a:r>
            <a:r>
              <a:rPr sz="4000" spc="-135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and</a:t>
            </a:r>
            <a:r>
              <a:rPr sz="4000" spc="-13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Business</a:t>
            </a:r>
            <a:r>
              <a:rPr sz="4000" spc="-13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Activity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46982" y="3054222"/>
            <a:ext cx="41008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202</a:t>
            </a:r>
            <a:r>
              <a:rPr lang="en-US" sz="3000" dirty="0">
                <a:latin typeface="Calibri"/>
                <a:cs typeface="Calibri"/>
              </a:rPr>
              <a:t>2</a:t>
            </a:r>
            <a:r>
              <a:rPr sz="3000" dirty="0">
                <a:latin typeface="Calibri"/>
                <a:cs typeface="Calibri"/>
              </a:rPr>
              <a:t>-2</a:t>
            </a:r>
            <a:r>
              <a:rPr lang="en-US" sz="3000" dirty="0">
                <a:latin typeface="Calibri"/>
                <a:cs typeface="Calibri"/>
              </a:rPr>
              <a:t>3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-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Spring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Semester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9948" y="4250816"/>
            <a:ext cx="69145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lang="en-US" sz="2000" dirty="0">
                <a:latin typeface="Calibri"/>
                <a:cs typeface="Calibri"/>
              </a:rPr>
              <a:t>Carlos Daniel Santos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lang="en-US"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carlos.santos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@iseg.ulisboa.pt</a:t>
            </a:r>
            <a:r>
              <a:rPr sz="2000" dirty="0"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3513" y="2621026"/>
            <a:ext cx="35579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Any</a:t>
            </a:r>
            <a:r>
              <a:rPr sz="4400" spc="-90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questions?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8663"/>
            <a:ext cx="4100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Course</a:t>
            </a:r>
            <a:r>
              <a:rPr sz="4400" spc="-100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140078"/>
            <a:ext cx="10144125" cy="476694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47625">
              <a:lnSpc>
                <a:spcPct val="70000"/>
              </a:lnSpc>
              <a:spcBef>
                <a:spcPts val="1040"/>
              </a:spcBef>
            </a:pPr>
            <a:r>
              <a:rPr sz="2600" dirty="0">
                <a:latin typeface="Calibri"/>
                <a:cs typeface="Calibri"/>
              </a:rPr>
              <a:t>Discuss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some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fundamental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issues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economic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policy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theory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in </a:t>
            </a:r>
            <a:r>
              <a:rPr sz="2600" dirty="0">
                <a:latin typeface="Calibri"/>
                <a:cs typeface="Calibri"/>
              </a:rPr>
              <a:t>practice.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Economic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policy?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Why</a:t>
            </a:r>
            <a:r>
              <a:rPr sz="2600" b="1" spc="-1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is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it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important?</a:t>
            </a:r>
            <a:endParaRPr sz="2600">
              <a:latin typeface="Calibri"/>
              <a:cs typeface="Calibri"/>
            </a:endParaRPr>
          </a:p>
          <a:p>
            <a:pPr marL="12700" marR="405130">
              <a:lnSpc>
                <a:spcPct val="70000"/>
              </a:lnSpc>
              <a:spcBef>
                <a:spcPts val="1010"/>
              </a:spcBef>
            </a:pPr>
            <a:r>
              <a:rPr sz="2600" dirty="0">
                <a:latin typeface="Calibri"/>
                <a:cs typeface="Calibri"/>
              </a:rPr>
              <a:t>Because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economic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theories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models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should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tested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applied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in </a:t>
            </a:r>
            <a:r>
              <a:rPr sz="2600" dirty="0">
                <a:latin typeface="Calibri"/>
                <a:cs typeface="Calibri"/>
              </a:rPr>
              <a:t>order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obtain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evidence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which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policies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work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best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meet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policy </a:t>
            </a:r>
            <a:r>
              <a:rPr sz="2600" dirty="0">
                <a:latin typeface="Calibri"/>
                <a:cs typeface="Calibri"/>
              </a:rPr>
              <a:t>objectives,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given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real-</a:t>
            </a:r>
            <a:r>
              <a:rPr sz="2600" dirty="0">
                <a:latin typeface="Calibri"/>
                <a:cs typeface="Calibri"/>
              </a:rPr>
              <a:t>world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constraints.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600" b="1" spc="-50" dirty="0">
                <a:latin typeface="Calibri"/>
                <a:cs typeface="Calibri"/>
              </a:rPr>
              <a:t>Take</a:t>
            </a:r>
            <a:r>
              <a:rPr sz="2600" b="1" spc="-80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note.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ct val="70100"/>
              </a:lnSpc>
              <a:spcBef>
                <a:spcPts val="1005"/>
              </a:spcBef>
            </a:pPr>
            <a:r>
              <a:rPr sz="2600" dirty="0">
                <a:latin typeface="Calibri"/>
                <a:cs typeface="Calibri"/>
              </a:rPr>
              <a:t>Economic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theories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models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not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ideologically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neutral.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Ideas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influence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design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implementation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economic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policies.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Three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‘I’s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follow: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ideas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interests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institutions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248" rIns="0" bIns="0" rtlCol="0">
            <a:spAutoFit/>
          </a:bodyPr>
          <a:lstStyle/>
          <a:p>
            <a:pPr marL="69786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</a:rPr>
              <a:t>Course</a:t>
            </a:r>
            <a:r>
              <a:rPr sz="4000" spc="-15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outline</a:t>
            </a:r>
            <a:r>
              <a:rPr sz="4000" spc="-13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–</a:t>
            </a:r>
            <a:r>
              <a:rPr sz="4000" spc="-165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Lectures</a:t>
            </a:r>
            <a:r>
              <a:rPr sz="4000" spc="-125" dirty="0">
                <a:solidFill>
                  <a:srgbClr val="000000"/>
                </a:solidFill>
              </a:rPr>
              <a:t> </a:t>
            </a:r>
            <a:r>
              <a:rPr sz="4000" spc="-35" dirty="0">
                <a:solidFill>
                  <a:srgbClr val="000000"/>
                </a:solidFill>
              </a:rPr>
              <a:t>(Prof.</a:t>
            </a:r>
            <a:r>
              <a:rPr sz="4000" spc="-15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Patricia</a:t>
            </a:r>
            <a:r>
              <a:rPr sz="4000" spc="-12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Melo)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675866"/>
            <a:ext cx="10220325" cy="442595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Introduction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economic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policy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Limits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economic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policy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complex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world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Fiscal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policy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Monetary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policy</a:t>
            </a:r>
            <a:endParaRPr sz="32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Growth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policies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150" dirty="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r>
              <a:rPr sz="3200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Following</a:t>
            </a:r>
            <a:r>
              <a:rPr sz="3200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ISEG’s</a:t>
            </a:r>
            <a:r>
              <a:rPr sz="32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practice,</a:t>
            </a:r>
            <a:r>
              <a:rPr sz="3200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lectures</a:t>
            </a:r>
            <a:r>
              <a:rPr sz="3200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start</a:t>
            </a:r>
            <a:r>
              <a:rPr sz="3200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3200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9h</a:t>
            </a:r>
            <a:r>
              <a:rPr lang="en-US" sz="3200" dirty="0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r>
              <a:rPr sz="3200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3200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Mondays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so</a:t>
            </a:r>
            <a:r>
              <a:rPr sz="32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you</a:t>
            </a:r>
            <a:r>
              <a:rPr sz="32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have</a:t>
            </a:r>
            <a:r>
              <a:rPr sz="32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10min</a:t>
            </a:r>
            <a:r>
              <a:rPr sz="32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break</a:t>
            </a:r>
            <a:r>
              <a:rPr sz="3200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between</a:t>
            </a:r>
            <a:r>
              <a:rPr sz="3200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classes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0334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000000"/>
                </a:solidFill>
              </a:rPr>
              <a:t>Reading</a:t>
            </a:r>
            <a:r>
              <a:rPr sz="4400" spc="-8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list</a:t>
            </a:r>
            <a:r>
              <a:rPr sz="4400" spc="-5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-</a:t>
            </a:r>
            <a:r>
              <a:rPr sz="4400" spc="-35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*Lectures*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71601" y="1447622"/>
            <a:ext cx="6597015" cy="49549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0665" marR="332105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Bénassy-</a:t>
            </a:r>
            <a:r>
              <a:rPr sz="2800" dirty="0">
                <a:latin typeface="Calibri"/>
                <a:cs typeface="Calibri"/>
              </a:rPr>
              <a:t>Quéré,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A.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al.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(2010),</a:t>
            </a:r>
            <a:r>
              <a:rPr sz="2800" spc="-10" dirty="0">
                <a:latin typeface="Calibri"/>
                <a:cs typeface="Calibri"/>
              </a:rPr>
              <a:t> Economic </a:t>
            </a:r>
            <a:r>
              <a:rPr sz="2800" dirty="0">
                <a:latin typeface="Calibri"/>
                <a:cs typeface="Calibri"/>
              </a:rPr>
              <a:t>Policy: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Theory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Practice,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Oxford University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Press.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Lecture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handouts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150" dirty="0">
              <a:latin typeface="Calibri"/>
              <a:cs typeface="Calibri"/>
            </a:endParaRPr>
          </a:p>
          <a:p>
            <a:pPr marL="240665" marR="5080" indent="-228600">
              <a:lnSpc>
                <a:spcPts val="303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Book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chapter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covering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chapters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4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lectures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 dirty="0">
              <a:latin typeface="Calibri"/>
              <a:cs typeface="Calibri"/>
            </a:endParaRPr>
          </a:p>
          <a:p>
            <a:pPr marL="12700" marR="464820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Lecture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handouts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all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other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materials</a:t>
            </a:r>
            <a:r>
              <a:rPr sz="2400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will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be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uploaded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onto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alibri"/>
                <a:cs typeface="Calibri"/>
              </a:rPr>
              <a:t>Fenix.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040" y="1226819"/>
            <a:ext cx="3281172" cy="44043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0082" rIns="0" bIns="0" rtlCol="0">
            <a:spAutoFit/>
          </a:bodyPr>
          <a:lstStyle/>
          <a:p>
            <a:pPr marL="511809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Recommended</a:t>
            </a:r>
            <a:r>
              <a:rPr sz="3600" spc="-5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online</a:t>
            </a:r>
            <a:r>
              <a:rPr sz="3600" spc="-4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resources: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66343" y="1701799"/>
            <a:ext cx="5454650" cy="2647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https://www.economist.com/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400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https://www.project-</a:t>
            </a: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syndicate.org/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400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https://www.politico.com/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405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https://www.vox.com/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825" rIns="0" bIns="0" rtlCol="0">
            <a:spAutoFit/>
          </a:bodyPr>
          <a:lstStyle/>
          <a:p>
            <a:pPr marL="69786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  <a:latin typeface="Arial"/>
                <a:cs typeface="Arial"/>
              </a:rPr>
              <a:t>Setting out</a:t>
            </a:r>
            <a:r>
              <a:rPr sz="36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Arial"/>
                <a:cs typeface="Arial"/>
              </a:rPr>
              <a:t>expectations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3139" y="1442720"/>
            <a:ext cx="6536690" cy="3679854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/>
              <a:t>I</a:t>
            </a:r>
            <a:r>
              <a:rPr spc="-35" dirty="0"/>
              <a:t> </a:t>
            </a:r>
            <a:r>
              <a:rPr dirty="0"/>
              <a:t>expect you</a:t>
            </a:r>
            <a:r>
              <a:rPr spc="-5" dirty="0"/>
              <a:t> </a:t>
            </a:r>
            <a:r>
              <a:rPr spc="-25" dirty="0"/>
              <a:t>to:</a:t>
            </a:r>
          </a:p>
          <a:p>
            <a:pPr marL="299085" indent="-287020">
              <a:lnSpc>
                <a:spcPct val="100000"/>
              </a:lnSpc>
              <a:spcBef>
                <a:spcPts val="61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Participate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in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classes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in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a</a:t>
            </a:r>
            <a:r>
              <a:rPr sz="1800" b="0" spc="-1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constructive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spc="-20" dirty="0">
                <a:latin typeface="Arial"/>
                <a:cs typeface="Arial"/>
              </a:rPr>
              <a:t>way;</a:t>
            </a:r>
            <a:endParaRPr sz="18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Read</a:t>
            </a:r>
            <a:r>
              <a:rPr sz="1800" b="0" spc="-1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the</a:t>
            </a:r>
            <a:r>
              <a:rPr sz="1800" b="0" spc="-2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course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materials;</a:t>
            </a:r>
            <a:endParaRPr sz="18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Give</a:t>
            </a:r>
            <a:r>
              <a:rPr sz="1800" b="0" spc="-4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me</a:t>
            </a:r>
            <a:r>
              <a:rPr sz="1800" b="0" spc="-3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feedback</a:t>
            </a:r>
            <a:r>
              <a:rPr sz="1800" b="0" spc="-2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on</a:t>
            </a:r>
            <a:r>
              <a:rPr sz="1800" b="0" spc="-2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what</a:t>
            </a:r>
            <a:r>
              <a:rPr sz="1800" b="0" spc="2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works</a:t>
            </a:r>
            <a:r>
              <a:rPr sz="1800" b="0" spc="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and</a:t>
            </a:r>
            <a:r>
              <a:rPr sz="1800" b="0" spc="-1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what</a:t>
            </a:r>
            <a:r>
              <a:rPr sz="1800" b="0" spc="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doesn’t</a:t>
            </a:r>
            <a:r>
              <a:rPr sz="1800" b="0" spc="-20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work.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5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pc="-20" dirty="0"/>
              <a:t>You</a:t>
            </a:r>
            <a:r>
              <a:rPr spc="-60" dirty="0"/>
              <a:t> </a:t>
            </a:r>
            <a:r>
              <a:rPr dirty="0"/>
              <a:t>should</a:t>
            </a:r>
            <a:r>
              <a:rPr spc="-55" dirty="0"/>
              <a:t> </a:t>
            </a:r>
            <a:r>
              <a:rPr dirty="0"/>
              <a:t>expect</a:t>
            </a:r>
            <a:r>
              <a:rPr spc="-35" dirty="0"/>
              <a:t> </a:t>
            </a:r>
            <a:r>
              <a:rPr dirty="0"/>
              <a:t>me</a:t>
            </a:r>
            <a:r>
              <a:rPr spc="-45" dirty="0"/>
              <a:t> </a:t>
            </a:r>
            <a:r>
              <a:rPr spc="-25" dirty="0"/>
              <a:t>to:</a:t>
            </a:r>
          </a:p>
          <a:p>
            <a:pPr marL="299085" indent="-287020">
              <a:lnSpc>
                <a:spcPct val="100000"/>
              </a:lnSpc>
              <a:spcBef>
                <a:spcPts val="61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Explain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materials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in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a</a:t>
            </a:r>
            <a:r>
              <a:rPr sz="1800" b="0" spc="-2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clear</a:t>
            </a:r>
            <a:r>
              <a:rPr sz="1800" b="0" spc="-20" dirty="0">
                <a:latin typeface="Arial"/>
                <a:cs typeface="Arial"/>
              </a:rPr>
              <a:t> way;</a:t>
            </a:r>
            <a:endParaRPr sz="18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Help</a:t>
            </a:r>
            <a:r>
              <a:rPr sz="1800" b="0" spc="-1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you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with</a:t>
            </a:r>
            <a:r>
              <a:rPr sz="1800" b="0" spc="2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course-</a:t>
            </a:r>
            <a:r>
              <a:rPr sz="1800" b="0" dirty="0">
                <a:latin typeface="Arial"/>
                <a:cs typeface="Arial"/>
              </a:rPr>
              <a:t>related</a:t>
            </a:r>
            <a:r>
              <a:rPr sz="1800" b="0" spc="-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difficulties;</a:t>
            </a:r>
            <a:endParaRPr sz="18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b="0" dirty="0">
                <a:latin typeface="Arial"/>
                <a:cs typeface="Arial"/>
              </a:rPr>
              <a:t>Be</a:t>
            </a:r>
            <a:r>
              <a:rPr sz="1800" b="0" spc="-4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available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to</a:t>
            </a:r>
            <a:r>
              <a:rPr sz="1800" b="0" spc="-3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help</a:t>
            </a:r>
            <a:r>
              <a:rPr sz="1800" b="0" spc="-2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you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provided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you</a:t>
            </a:r>
            <a:r>
              <a:rPr sz="1800" b="0" spc="-1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have</a:t>
            </a:r>
            <a:r>
              <a:rPr sz="1800" b="0" spc="-15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tried</a:t>
            </a:r>
            <a:r>
              <a:rPr sz="1800" b="0" spc="-30" dirty="0">
                <a:latin typeface="Arial"/>
                <a:cs typeface="Arial"/>
              </a:rPr>
              <a:t> </a:t>
            </a:r>
            <a:r>
              <a:rPr sz="1800" b="0" dirty="0">
                <a:latin typeface="Arial"/>
                <a:cs typeface="Arial"/>
              </a:rPr>
              <a:t>yourself</a:t>
            </a:r>
            <a:r>
              <a:rPr sz="1800" b="0" spc="15" dirty="0">
                <a:latin typeface="Arial"/>
                <a:cs typeface="Arial"/>
              </a:rPr>
              <a:t> </a:t>
            </a:r>
            <a:r>
              <a:rPr sz="1800" b="0" spc="-10" dirty="0">
                <a:latin typeface="Arial"/>
                <a:cs typeface="Arial"/>
              </a:rPr>
              <a:t>first.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5369" y="445769"/>
            <a:ext cx="4289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</a:rPr>
              <a:t>Student</a:t>
            </a:r>
            <a:r>
              <a:rPr sz="4000" spc="-17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Assessment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76199" y="1278458"/>
            <a:ext cx="11242040" cy="4827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final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grade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consists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weighted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of:</a:t>
            </a:r>
            <a:endParaRPr sz="2000" dirty="0">
              <a:latin typeface="Calibri"/>
              <a:cs typeface="Calibri"/>
            </a:endParaRPr>
          </a:p>
          <a:p>
            <a:pPr marL="812165" marR="5080" lvl="1" indent="-34290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812165" algn="l"/>
                <a:tab pos="813435" algn="l"/>
                <a:tab pos="9072245" algn="l"/>
              </a:tabLst>
            </a:pPr>
            <a:r>
              <a:rPr sz="2000" dirty="0">
                <a:latin typeface="Calibri"/>
                <a:cs typeface="Calibri"/>
              </a:rPr>
              <a:t>lectures:</a:t>
            </a:r>
            <a:r>
              <a:rPr sz="2000" spc="3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grade</a:t>
            </a:r>
            <a:r>
              <a:rPr sz="2000" spc="2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obtained</a:t>
            </a:r>
            <a:r>
              <a:rPr sz="2000" spc="35" dirty="0">
                <a:latin typeface="Calibri"/>
                <a:cs typeface="Calibri"/>
              </a:rPr>
              <a:t>  </a:t>
            </a:r>
            <a:r>
              <a:rPr sz="2000">
                <a:latin typeface="Calibri"/>
                <a:cs typeface="Calibri"/>
              </a:rPr>
              <a:t>in</a:t>
            </a:r>
            <a:r>
              <a:rPr sz="2000" spc="20">
                <a:latin typeface="Calibri"/>
                <a:cs typeface="Calibri"/>
              </a:rPr>
              <a:t>  </a:t>
            </a:r>
            <a:r>
              <a:rPr lang="en-US" sz="2000">
                <a:latin typeface="Calibri"/>
                <a:cs typeface="Calibri"/>
              </a:rPr>
              <a:t>four</a:t>
            </a:r>
            <a:r>
              <a:rPr sz="2000" spc="3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in-</a:t>
            </a:r>
            <a:r>
              <a:rPr sz="2000" dirty="0">
                <a:latin typeface="Calibri"/>
                <a:cs typeface="Calibri"/>
              </a:rPr>
              <a:t>class</a:t>
            </a:r>
            <a:r>
              <a:rPr sz="2000" spc="30" dirty="0">
                <a:latin typeface="Calibri"/>
                <a:cs typeface="Calibri"/>
              </a:rPr>
              <a:t>  </a:t>
            </a:r>
            <a:r>
              <a:rPr lang="en-US" sz="2000" dirty="0">
                <a:latin typeface="Calibri"/>
                <a:cs typeface="Calibri"/>
              </a:rPr>
              <a:t>quizzes </a:t>
            </a:r>
            <a:r>
              <a:rPr sz="2000" dirty="0">
                <a:latin typeface="Calibri"/>
                <a:cs typeface="Calibri"/>
              </a:rPr>
              <a:t>taken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by</a:t>
            </a:r>
            <a:r>
              <a:rPr lang="en-US"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4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20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lectures,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worth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</a:t>
            </a:r>
            <a:r>
              <a:rPr lang="en-US" sz="2000" spc="-10" dirty="0">
                <a:latin typeface="Calibri"/>
                <a:cs typeface="Calibri"/>
              </a:rPr>
              <a:t>2.5</a:t>
            </a:r>
            <a:r>
              <a:rPr sz="2000" spc="-10" dirty="0">
                <a:latin typeface="Calibri"/>
                <a:cs typeface="Calibri"/>
              </a:rPr>
              <a:t>%.</a:t>
            </a:r>
            <a:endParaRPr sz="20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450" dirty="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buFont typeface="Arial"/>
              <a:buChar char="•"/>
              <a:tabLst>
                <a:tab pos="812165" algn="l"/>
                <a:tab pos="813435" algn="l"/>
                <a:tab pos="1885314" algn="l"/>
                <a:tab pos="2374900" algn="l"/>
                <a:tab pos="3101975" algn="l"/>
                <a:tab pos="4167504" algn="l"/>
                <a:tab pos="4500880" algn="l"/>
                <a:tab pos="4988560" algn="l"/>
                <a:tab pos="6057265" algn="l"/>
                <a:tab pos="7268845" algn="l"/>
                <a:tab pos="7622540" algn="l"/>
                <a:tab pos="8368030" algn="l"/>
                <a:tab pos="9826625" algn="l"/>
                <a:tab pos="10625455" algn="l"/>
              </a:tabLst>
            </a:pPr>
            <a:r>
              <a:rPr sz="2000" spc="-10" dirty="0">
                <a:latin typeface="Calibri"/>
                <a:cs typeface="Calibri"/>
              </a:rPr>
              <a:t>tutorials: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grade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obtained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tutorials,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composed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group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presentation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(20%),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group</a:t>
            </a:r>
            <a:endParaRPr sz="2000" dirty="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discussion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(20%),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individual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participation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(10%).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Calibri"/>
              <a:cs typeface="Calibri"/>
            </a:endParaRPr>
          </a:p>
          <a:p>
            <a:pPr marL="812165" marR="5715" lvl="1" indent="-342900">
              <a:lnSpc>
                <a:spcPct val="100000"/>
              </a:lnSpc>
              <a:buFont typeface="Arial"/>
              <a:buChar char="•"/>
              <a:tabLst>
                <a:tab pos="812165" algn="l"/>
                <a:tab pos="813435" algn="l"/>
              </a:tabLst>
            </a:pPr>
            <a:r>
              <a:rPr sz="2000" dirty="0">
                <a:latin typeface="Calibri"/>
                <a:cs typeface="Calibri"/>
              </a:rPr>
              <a:t>NB: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need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grade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sz="2000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least</a:t>
            </a:r>
            <a:r>
              <a:rPr sz="2000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7</a:t>
            </a:r>
            <a:r>
              <a:rPr sz="2000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marks</a:t>
            </a:r>
            <a:r>
              <a:rPr sz="2000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</a:t>
            </a:r>
            <a:r>
              <a:rPr sz="2000" u="sng" spc="1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both</a:t>
            </a:r>
            <a:r>
              <a:rPr sz="2000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assessments</a:t>
            </a:r>
            <a:r>
              <a:rPr sz="2000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carried</a:t>
            </a:r>
            <a:r>
              <a:rPr sz="2000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out</a:t>
            </a:r>
            <a:r>
              <a:rPr sz="2000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</a:t>
            </a:r>
            <a:r>
              <a:rPr sz="2000" u="sng" spc="1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lectures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tutorials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450" dirty="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fail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wish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improve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grade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take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re-</a:t>
            </a:r>
            <a:r>
              <a:rPr sz="2000" dirty="0">
                <a:latin typeface="Calibri"/>
                <a:cs typeface="Calibri"/>
              </a:rPr>
              <a:t>sit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exam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second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examination </a:t>
            </a:r>
            <a:r>
              <a:rPr sz="2000" dirty="0">
                <a:latin typeface="Calibri"/>
                <a:cs typeface="Calibri"/>
              </a:rPr>
              <a:t>period.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written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exam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worth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100%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final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grade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contains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proportional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questions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tutorials.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45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students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participate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evaluation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taken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tutorials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take</a:t>
            </a:r>
            <a:endParaRPr sz="20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re-</a:t>
            </a:r>
            <a:r>
              <a:rPr sz="2000" dirty="0">
                <a:latin typeface="Calibri"/>
                <a:cs typeface="Calibri"/>
              </a:rPr>
              <a:t>sit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exam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second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examination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period.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030" y="1146429"/>
            <a:ext cx="10391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https://www.project-</a:t>
            </a:r>
            <a:r>
              <a:rPr sz="16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syndicate.org/commentary/how-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much-has-the-</a:t>
            </a:r>
            <a:r>
              <a:rPr sz="16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pandemic-cost-by-andrew-</a:t>
            </a:r>
            <a:r>
              <a:rPr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sheng-and-xiao-geng-</a:t>
            </a:r>
            <a:r>
              <a:rPr sz="16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2022-</a:t>
            </a:r>
            <a:r>
              <a:rPr sz="16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943" y="558165"/>
            <a:ext cx="6956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Reading</a:t>
            </a:r>
            <a:r>
              <a:rPr spc="-75" dirty="0"/>
              <a:t> </a:t>
            </a:r>
            <a:r>
              <a:rPr dirty="0"/>
              <a:t>#1:How</a:t>
            </a:r>
            <a:r>
              <a:rPr spc="-65" dirty="0"/>
              <a:t> </a:t>
            </a:r>
            <a:r>
              <a:rPr dirty="0"/>
              <a:t>Much</a:t>
            </a:r>
            <a:r>
              <a:rPr spc="-85" dirty="0"/>
              <a:t> </a:t>
            </a:r>
            <a:r>
              <a:rPr dirty="0"/>
              <a:t>Has</a:t>
            </a:r>
            <a:r>
              <a:rPr spc="-90" dirty="0"/>
              <a:t> </a:t>
            </a:r>
            <a:r>
              <a:rPr dirty="0"/>
              <a:t>the</a:t>
            </a:r>
            <a:r>
              <a:rPr spc="-80" dirty="0"/>
              <a:t> </a:t>
            </a:r>
            <a:r>
              <a:rPr spc="-10" dirty="0"/>
              <a:t>Pandemic</a:t>
            </a:r>
            <a:r>
              <a:rPr spc="-65" dirty="0"/>
              <a:t> </a:t>
            </a:r>
            <a:r>
              <a:rPr spc="-10" dirty="0"/>
              <a:t>Cost?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7576" y="2232660"/>
            <a:ext cx="9671304" cy="27249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7560" y="1554667"/>
            <a:ext cx="7735920" cy="51107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marR="732790">
              <a:lnSpc>
                <a:spcPct val="100000"/>
              </a:lnSpc>
              <a:spcBef>
                <a:spcPts val="95"/>
              </a:spcBef>
            </a:pPr>
            <a:r>
              <a:rPr dirty="0"/>
              <a:t>Reading</a:t>
            </a:r>
            <a:r>
              <a:rPr spc="-100" dirty="0"/>
              <a:t> </a:t>
            </a:r>
            <a:r>
              <a:rPr spc="-20" dirty="0"/>
              <a:t>#2:America’s</a:t>
            </a:r>
            <a:r>
              <a:rPr spc="-75" dirty="0"/>
              <a:t> </a:t>
            </a:r>
            <a:r>
              <a:rPr dirty="0"/>
              <a:t>covid</a:t>
            </a:r>
            <a:r>
              <a:rPr spc="-110" dirty="0"/>
              <a:t> </a:t>
            </a:r>
            <a:r>
              <a:rPr spc="-10" dirty="0"/>
              <a:t>job-</a:t>
            </a:r>
            <a:r>
              <a:rPr dirty="0"/>
              <a:t>saving</a:t>
            </a:r>
            <a:r>
              <a:rPr spc="-105" dirty="0"/>
              <a:t> </a:t>
            </a:r>
            <a:r>
              <a:rPr spc="-10" dirty="0"/>
              <a:t>programme</a:t>
            </a:r>
            <a:r>
              <a:rPr spc="-90" dirty="0"/>
              <a:t> </a:t>
            </a:r>
            <a:r>
              <a:rPr dirty="0"/>
              <a:t>gave</a:t>
            </a:r>
            <a:r>
              <a:rPr spc="-90" dirty="0"/>
              <a:t> </a:t>
            </a:r>
            <a:r>
              <a:rPr dirty="0"/>
              <a:t>most</a:t>
            </a:r>
            <a:r>
              <a:rPr spc="-105" dirty="0"/>
              <a:t> </a:t>
            </a:r>
            <a:r>
              <a:rPr dirty="0"/>
              <a:t>of</a:t>
            </a:r>
            <a:r>
              <a:rPr spc="-105" dirty="0"/>
              <a:t> </a:t>
            </a:r>
            <a:r>
              <a:rPr spc="-25" dirty="0"/>
              <a:t>its </a:t>
            </a:r>
            <a:r>
              <a:rPr dirty="0"/>
              <a:t>cash</a:t>
            </a:r>
            <a:r>
              <a:rPr spc="-50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spc="-20" dirty="0"/>
              <a:t>rich</a:t>
            </a: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600" b="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https://www.economist.com/graphic-</a:t>
            </a:r>
            <a:r>
              <a:rPr sz="1600" b="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detail/2022/01/31/americas-covid-</a:t>
            </a:r>
            <a:r>
              <a:rPr sz="1600" b="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job-saving-</a:t>
            </a:r>
            <a:r>
              <a:rPr sz="1600" b="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programme-</a:t>
            </a:r>
            <a:r>
              <a:rPr sz="1600" b="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gave-</a:t>
            </a:r>
            <a:r>
              <a:rPr sz="1600" b="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most-</a:t>
            </a:r>
            <a:r>
              <a:rPr sz="1600" b="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of-its-cash-</a:t>
            </a:r>
            <a:r>
              <a:rPr sz="1600" b="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to-</a:t>
            </a:r>
            <a:r>
              <a:rPr sz="1600" b="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the-</a:t>
            </a:r>
            <a:r>
              <a:rPr sz="1600" b="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rich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535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Economic Policy and Business Activity</vt:lpstr>
      <vt:lpstr>Course objectives</vt:lpstr>
      <vt:lpstr>Course outline – Lectures (Prof. Patricia Melo)</vt:lpstr>
      <vt:lpstr>Reading list - *Lectures*</vt:lpstr>
      <vt:lpstr>Recommended online resources:</vt:lpstr>
      <vt:lpstr>Setting out expectations</vt:lpstr>
      <vt:lpstr>Student Assessment</vt:lpstr>
      <vt:lpstr>Reading #1:How Much Has the Pandemic Cost?</vt:lpstr>
      <vt:lpstr>Reading #2:America’s covid job-saving programme gave most of its cash to the rich https://www.economist.com/graphic-detail/2022/01/31/americas-covid-job-saving-programme-gave-most-of-its-cash-to-the-rich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Utilizador do Windows</dc:creator>
  <cp:lastModifiedBy>Carlos Daniel Rodrigues de Assunção Santos</cp:lastModifiedBy>
  <cp:revision>1</cp:revision>
  <dcterms:created xsi:type="dcterms:W3CDTF">2023-01-03T11:29:46Z</dcterms:created>
  <dcterms:modified xsi:type="dcterms:W3CDTF">2023-01-12T13:14:18Z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2023-01-03T00:00:00Z</vt:filetime>
  </property>
  <property fmtid="{D5CDD505-2E9C-101B-9397-08002B2CF9AE}" pid="5" name="Producer">
    <vt:lpwstr>Microsoft® PowerPoint® for Microsoft 365</vt:lpwstr>
  </property>
</Properties>
</file>